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97" r:id="rId3"/>
    <p:sldId id="258" r:id="rId4"/>
    <p:sldId id="259" r:id="rId5"/>
    <p:sldId id="260" r:id="rId6"/>
    <p:sldId id="262" r:id="rId7"/>
    <p:sldId id="263" r:id="rId8"/>
    <p:sldId id="264" r:id="rId9"/>
    <p:sldId id="298" r:id="rId10"/>
    <p:sldId id="289" r:id="rId11"/>
    <p:sldId id="290" r:id="rId12"/>
    <p:sldId id="291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07" r:id="rId21"/>
    <p:sldId id="292" r:id="rId22"/>
    <p:sldId id="293" r:id="rId23"/>
    <p:sldId id="315" r:id="rId24"/>
    <p:sldId id="299" r:id="rId25"/>
    <p:sldId id="294" r:id="rId26"/>
    <p:sldId id="295" r:id="rId27"/>
    <p:sldId id="296" r:id="rId28"/>
  </p:sldIdLst>
  <p:sldSz cx="12192000" cy="6858000"/>
  <p:notesSz cx="6858000" cy="9144000"/>
  <p:embeddedFontLst>
    <p:embeddedFont>
      <p:font typeface="Roboto Medium" panose="02000000000000000000" pitchFamily="2" charset="0"/>
      <p:regular r:id="rId30"/>
      <p:bold r:id="rId31"/>
      <p:italic r:id="rId32"/>
      <p:boldItalic r:id="rId33"/>
    </p:embeddedFont>
    <p:embeddedFont>
      <p:font typeface="Raleway" pitchFamily="2" charset="-52"/>
      <p:regular r:id="rId34"/>
      <p:bold r:id="rId35"/>
      <p:italic r:id="rId36"/>
      <p:bold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Montserrat" panose="00000500000000000000" pitchFamily="2" charset="-52"/>
      <p:regular r:id="rId46"/>
      <p:bold r:id="rId47"/>
      <p:italic r:id="rId48"/>
      <p:boldItalic r:id="rId49"/>
    </p:embeddedFont>
    <p:embeddedFont>
      <p:font typeface="Roboto Light" panose="02000000000000000000" pitchFamily="2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2" roundtripDataSignature="AMtx7mh/7PQb71VlDRa/w1V+JErnEPEU0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onymous" initials="" lastIdx="13" clrIdx="0"/>
  <p:cmAuthor id="1" name="tatyana G" initials="" lastIdx="3" clrIdx="1"/>
  <p:cmAuthor id="2" name="Andrey Sozykin" initials="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>
        <p:scale>
          <a:sx n="75" d="100"/>
          <a:sy n="75" d="100"/>
        </p:scale>
        <p:origin x="1008" y="7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82" Type="http://customschemas.google.com/relationships/presentationmetadata" Target="meta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8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10" Type="http://schemas.openxmlformats.org/officeDocument/2006/relationships/slide" Target="slides/slide9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86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7-26T16:05:54.782" idx="13">
    <p:pos x="6000" y="0"/>
    <p:text>Катюш, можно сюда добавить из таймлайна часть или таймлайн с выделенным 5 этапом</p:text>
    <p:extLst>
      <p:ext uri="{C676402C-5697-4E1C-873F-D02D1690AC5C}">
        <p15:threadingInfo xmlns:p15="http://schemas.microsoft.com/office/powerpoint/2012/main" timeZoneBias="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56a47fe6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g1356a47fe6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d898154d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13d898154d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d898154dd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3d898154dd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3d898154dd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g13d898154dd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3d898154dd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g13d898154dd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44124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3d898154dd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g13d898154dd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28565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3d898154dd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g13d898154dd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7806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3d898154dd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g13d898154dd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3776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3d898154dd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g13d898154dd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02922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3d898154dd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g13d898154dd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44574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3d898154dd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g13d898154dd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498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3d898154dd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3d898154dd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9599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3d898154dd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g13d898154dd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41907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3d898154dd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g13d898154dd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3d898154dd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g13d898154dd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3d898154dd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g13d898154dd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92642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3d898154dd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g13d898154dd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6036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3d898154dd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g13d898154dd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3d898154dd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g13d898154dd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56375269f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356375269f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3d898154dd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g13d898154dd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d898154d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d898154d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3d898154dd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g13d898154dd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3d898154dd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3d898154dd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3d898154dd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13d898154dd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d898154dd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13d898154dd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d898154dd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13d898154dd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06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56a47fe64_0_3"/>
          <p:cNvSpPr txBox="1">
            <a:spLocks noGrp="1"/>
          </p:cNvSpPr>
          <p:nvPr>
            <p:ph type="ctrTitle"/>
          </p:nvPr>
        </p:nvSpPr>
        <p:spPr>
          <a:xfrm>
            <a:off x="1338943" y="2677715"/>
            <a:ext cx="10044065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152396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505"/>
              <a:buFont typeface="Raleway"/>
              <a:buNone/>
            </a:pPr>
            <a:r>
              <a:rPr lang="ru-RU" sz="4400" dirty="0">
                <a:solidFill>
                  <a:srgbClr val="FF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ОБЗОР СОВРЕМЕННОГО СОСТОЯНИЯ ТЕМЫ ИСКУССТВЕННЫЙ ИНТЕЛЛЕКТ И МАШИННОЕ ОБУЧЕНИЕ</a:t>
            </a:r>
            <a:endParaRPr sz="4400" dirty="0">
              <a:solidFill>
                <a:srgbClr val="FF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2BC45D-26FF-F6D1-139A-2695C34C9E41}"/>
              </a:ext>
            </a:extLst>
          </p:cNvPr>
          <p:cNvSpPr txBox="1"/>
          <p:nvPr/>
        </p:nvSpPr>
        <p:spPr>
          <a:xfrm>
            <a:off x="3048000" y="327757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dirty="0">
                <a:effectLst/>
              </a:rPr>
              <a:t> </a:t>
            </a:r>
            <a:endParaRPr lang="ru-RU" dirty="0"/>
          </a:p>
        </p:txBody>
      </p:sp>
      <p:sp>
        <p:nvSpPr>
          <p:cNvPr id="13" name="AutoShape 8">
            <a:extLst>
              <a:ext uri="{FF2B5EF4-FFF2-40B4-BE49-F238E27FC236}">
                <a16:creationId xmlns:a16="http://schemas.microsoft.com/office/drawing/2014/main" id="{FD9D8688-5867-49FC-0CDC-7B5B5D1640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0B5F8B3-6F59-F16F-80AF-E98113392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913" y="69700"/>
            <a:ext cx="6324601" cy="2857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d898154dd_0_0"/>
          <p:cNvSpPr txBox="1"/>
          <p:nvPr/>
        </p:nvSpPr>
        <p:spPr>
          <a:xfrm>
            <a:off x="1846175" y="594613"/>
            <a:ext cx="63903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Этап экспертных систем в искусственном интеллекте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7" name="Google Shape;197;g13d898154dd_0_0"/>
          <p:cNvSpPr txBox="1"/>
          <p:nvPr/>
        </p:nvSpPr>
        <p:spPr>
          <a:xfrm>
            <a:off x="527704" y="1370413"/>
            <a:ext cx="6829200" cy="40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Экспертные системы (1970-85 гг.)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899999" marR="0" lvl="0" indent="-3555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Если [условие], то [вывод]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Примеры экспертных систем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899999" marR="0" lvl="0" indent="-3555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MYCIN – диагностика заболеваний крови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899999" marR="0" lvl="0" indent="-3555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XCON – составление спецификации комплектующих на основе заказа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Специализированные компьютеры для ИИ – LISP-машины  </a:t>
            </a:r>
            <a:endParaRPr sz="2000" b="0" i="0" u="none" strike="noStrike" cap="none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3d898154dd_0_106"/>
          <p:cNvSpPr txBox="1"/>
          <p:nvPr/>
        </p:nvSpPr>
        <p:spPr>
          <a:xfrm>
            <a:off x="1867425" y="605263"/>
            <a:ext cx="63903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Вторая зима искусственного интеллекта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6" name="Google Shape;206;g13d898154dd_0_106"/>
          <p:cNvSpPr txBox="1"/>
          <p:nvPr/>
        </p:nvSpPr>
        <p:spPr>
          <a:xfrm>
            <a:off x="971050" y="1999200"/>
            <a:ext cx="68292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Падение популярности экспертных систем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899999" marR="0" lvl="0" indent="-3555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Правила быстро становятся очень сложными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899999" marR="0" lvl="0" indent="-3555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Фиксированные правила не учитывают неопределенность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Коллапс LISP-машин, 1987 г.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899999" marR="0" lvl="0" indent="-355599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Рабочие станции и персональные компьютеры предоставили большую производительность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3d898154dd_0_98"/>
          <p:cNvSpPr txBox="1"/>
          <p:nvPr/>
        </p:nvSpPr>
        <p:spPr>
          <a:xfrm>
            <a:off x="1846175" y="594613"/>
            <a:ext cx="63903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Глубокие нейронные сети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5" name="Google Shape;215;g13d898154dd_0_98"/>
          <p:cNvSpPr txBox="1"/>
          <p:nvPr/>
        </p:nvSpPr>
        <p:spPr>
          <a:xfrm>
            <a:off x="949760" y="1652675"/>
            <a:ext cx="6829200" cy="1759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Обучение многослойных нейронных сетей, 1986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90000" marR="0" lvl="0" indent="-3555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Алгоритм обратного распространения </a:t>
            </a:r>
            <a:r>
              <a:rPr lang="ru-RU" sz="2000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ошибки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AutoShape 2" descr="Многослойный персептрон (Multilayered perceptron) · Loginom Wiki &lt;meta  name=&quot;keywords&quot; content=&quot;, , MLP, Многослойный персептрон Румельхарта&quot; /&g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895" y="2933891"/>
            <a:ext cx="5809129" cy="3724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3d898154dd_0_98"/>
          <p:cNvSpPr txBox="1"/>
          <p:nvPr/>
        </p:nvSpPr>
        <p:spPr>
          <a:xfrm>
            <a:off x="1846175" y="594613"/>
            <a:ext cx="63903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Глубокие нейронные сети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5" name="Google Shape;215;g13d898154dd_0_98"/>
          <p:cNvSpPr txBox="1"/>
          <p:nvPr/>
        </p:nvSpPr>
        <p:spPr>
          <a:xfrm>
            <a:off x="2163669" y="1011969"/>
            <a:ext cx="6829200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34401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</a:pPr>
            <a:r>
              <a:rPr lang="ru-RU" sz="2000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Алгоритм 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обратного распространения </a:t>
            </a:r>
            <a:r>
              <a:rPr lang="ru-RU" sz="2000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ошибки</a:t>
            </a:r>
            <a:r>
              <a:rPr lang="en-US" sz="2000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2000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в основе «градиентный спуск»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AutoShape 2" descr="Многослойный персептрон (Multilayered perceptron) · Loginom Wiki &lt;meta  name=&quot;keywords&quot; content=&quot;, , MLP, Многослойный персептрон Румельхарта&quot; /&g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0" name="Picture 2" descr="градиентный спуск приме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33" y="2974849"/>
            <a:ext cx="5846980" cy="328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Функция потерь J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096" y="3796122"/>
            <a:ext cx="4733160" cy="246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5265291" y="6410028"/>
            <a:ext cx="50273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https://neurohive.io/ru/osnovy-data-science/gradient-descent/</a:t>
            </a:r>
          </a:p>
        </p:txBody>
      </p:sp>
      <p:sp>
        <p:nvSpPr>
          <p:cNvPr id="10" name="Google Shape;215;g13d898154dd_0_98"/>
          <p:cNvSpPr txBox="1"/>
          <p:nvPr/>
        </p:nvSpPr>
        <p:spPr>
          <a:xfrm>
            <a:off x="5362800" y="2082930"/>
            <a:ext cx="68292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34401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</a:pPr>
            <a:r>
              <a:rPr lang="ru-RU" sz="2000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Давайте случайно выберем точку, и будем искать ту точку, в которой значение функционала меньше, пока такие точки есть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215;g13d898154dd_0_98"/>
          <p:cNvSpPr txBox="1"/>
          <p:nvPr/>
        </p:nvSpPr>
        <p:spPr>
          <a:xfrm>
            <a:off x="-43104" y="2174359"/>
            <a:ext cx="5780516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34401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</a:pPr>
            <a:r>
              <a:rPr lang="ru-RU" sz="2000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Функционал – это ошибка работы нейронной сети – функция потерь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-140122" y="6356167"/>
            <a:ext cx="516615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34401" lvl="0">
              <a:lnSpc>
                <a:spcPct val="150000"/>
              </a:lnSpc>
              <a:buClr>
                <a:schemeClr val="dk2"/>
              </a:buClr>
              <a:buSzPts val="2000"/>
            </a:pPr>
            <a:r>
              <a:rPr lang="ru-RU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функция </a:t>
            </a:r>
            <a:r>
              <a:rPr lang="ru-RU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потерь – это функция от параметров сети</a:t>
            </a:r>
            <a:endParaRPr lang="ru-RU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34328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3d898154dd_0_98"/>
          <p:cNvSpPr txBox="1"/>
          <p:nvPr/>
        </p:nvSpPr>
        <p:spPr>
          <a:xfrm>
            <a:off x="1846175" y="594613"/>
            <a:ext cx="63903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Глубокие нейронные сети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5" name="Google Shape;215;g13d898154dd_0_98"/>
          <p:cNvSpPr txBox="1"/>
          <p:nvPr/>
        </p:nvSpPr>
        <p:spPr>
          <a:xfrm>
            <a:off x="2163669" y="1011969"/>
            <a:ext cx="6829200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34401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</a:pPr>
            <a:r>
              <a:rPr lang="ru-RU" sz="2000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Алгоритм 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обратного распространения </a:t>
            </a:r>
            <a:r>
              <a:rPr lang="ru-RU" sz="2000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ошибки</a:t>
            </a:r>
            <a:r>
              <a:rPr lang="en-US" sz="2000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2000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в основе «градиентный спуск»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AutoShape 2" descr="Многослойный персептрон (Multilayered perceptron) · Loginom Wiki &lt;meta  name=&quot;keywords&quot; content=&quot;, , MLP, Многослойный персептрон Румельхарта&quot; /&g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949760" y="6226372"/>
            <a:ext cx="50273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https://neurohive.io/ru/osnovy-data-science/gradient-descent/</a:t>
            </a:r>
          </a:p>
        </p:txBody>
      </p:sp>
      <p:sp>
        <p:nvSpPr>
          <p:cNvPr id="11" name="Google Shape;215;g13d898154dd_0_98"/>
          <p:cNvSpPr txBox="1"/>
          <p:nvPr/>
        </p:nvSpPr>
        <p:spPr>
          <a:xfrm>
            <a:off x="-43105" y="2174359"/>
            <a:ext cx="1033573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34401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</a:pPr>
            <a:r>
              <a:rPr lang="ru-RU" sz="2000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Функционал – это ошибка работы нейронной сети – функция потерь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55575" y="2693928"/>
            <a:ext cx="8643072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34401" lvl="0">
              <a:lnSpc>
                <a:spcPct val="150000"/>
              </a:lnSpc>
              <a:buClr>
                <a:schemeClr val="dk2"/>
              </a:buClr>
              <a:buSzPts val="2000"/>
            </a:pPr>
            <a:r>
              <a:rPr lang="ru-RU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известно , что </a:t>
            </a:r>
          </a:p>
          <a:p>
            <a:pPr marL="920151" lvl="0" indent="-285750">
              <a:lnSpc>
                <a:spcPct val="150000"/>
              </a:lnSpc>
              <a:buClr>
                <a:schemeClr val="dk2"/>
              </a:buClr>
              <a:buSzPts val="2000"/>
              <a:buFontTx/>
              <a:buChar char="-"/>
            </a:pPr>
            <a:r>
              <a:rPr lang="ru-RU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вектор производных функционала (градиент) всегда направлен в сторону роста </a:t>
            </a:r>
          </a:p>
          <a:p>
            <a:pPr marL="920151" lvl="0" indent="-285750">
              <a:lnSpc>
                <a:spcPct val="150000"/>
              </a:lnSpc>
              <a:buClr>
                <a:schemeClr val="dk2"/>
              </a:buClr>
              <a:buSzPts val="2000"/>
              <a:buFontTx/>
              <a:buChar char="-"/>
            </a:pPr>
            <a:r>
              <a:rPr lang="ru-RU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-Градиент в сторону убывания.</a:t>
            </a:r>
          </a:p>
          <a:p>
            <a:pPr marL="920151" lvl="0" indent="-285750">
              <a:lnSpc>
                <a:spcPct val="150000"/>
              </a:lnSpc>
              <a:buClr>
                <a:schemeClr val="dk2"/>
              </a:buClr>
              <a:buSzPts val="2000"/>
              <a:buFontTx/>
              <a:buChar char="-"/>
            </a:pPr>
            <a:r>
              <a:rPr lang="ru-RU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вычетам градиент из значений параметров -</a:t>
            </a:r>
            <a:r>
              <a:rPr lang="en-US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&gt; </a:t>
            </a:r>
            <a:r>
              <a:rPr lang="ru-RU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уменьшим значение функционала от них.</a:t>
            </a:r>
          </a:p>
          <a:p>
            <a:pPr marL="920151" lvl="0" indent="-285750">
              <a:lnSpc>
                <a:spcPct val="150000"/>
              </a:lnSpc>
              <a:buClr>
                <a:schemeClr val="dk2"/>
              </a:buClr>
              <a:buSzPts val="2000"/>
              <a:buFontTx/>
              <a:buChar char="-"/>
            </a:pPr>
            <a:r>
              <a:rPr lang="ru-RU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Чтобы не промахнуться  относительно минимума вычитать будем часть градиента.</a:t>
            </a:r>
          </a:p>
          <a:p>
            <a:pPr marL="920151" lvl="0" indent="-285750">
              <a:lnSpc>
                <a:spcPct val="150000"/>
              </a:lnSpc>
              <a:buClr>
                <a:schemeClr val="dk2"/>
              </a:buClr>
              <a:buSzPts val="2000"/>
              <a:buFontTx/>
              <a:buChar char="-"/>
            </a:pPr>
            <a:r>
              <a:rPr lang="ru-RU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Множитель вычитания – скорость обучения.</a:t>
            </a:r>
            <a:endParaRPr lang="ru-RU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341" y="4409398"/>
            <a:ext cx="4510265" cy="2458420"/>
          </a:xfrm>
          <a:prstGeom prst="rect">
            <a:avLst/>
          </a:prstGeom>
        </p:spPr>
      </p:pic>
      <p:pic>
        <p:nvPicPr>
          <p:cNvPr id="4098" name="Picture 2" descr="5. Геометрический смысл производной. Возрастание и убывание функции.  Максимум и минимум (экстремумы) функции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277" y="864749"/>
            <a:ext cx="2371725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27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3d898154dd_0_98"/>
          <p:cNvSpPr txBox="1"/>
          <p:nvPr/>
        </p:nvSpPr>
        <p:spPr>
          <a:xfrm>
            <a:off x="1846175" y="594613"/>
            <a:ext cx="63903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Глубокие нейронные сети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5" name="Google Shape;215;g13d898154dd_0_98"/>
          <p:cNvSpPr txBox="1"/>
          <p:nvPr/>
        </p:nvSpPr>
        <p:spPr>
          <a:xfrm>
            <a:off x="2163669" y="1011969"/>
            <a:ext cx="6829200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34401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</a:pPr>
            <a:r>
              <a:rPr lang="ru-RU" sz="2000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Алгоритм 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обратного распространения </a:t>
            </a:r>
            <a:r>
              <a:rPr lang="ru-RU" sz="2000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ошибки</a:t>
            </a:r>
            <a:r>
              <a:rPr lang="en-US" sz="2000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2000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в основе «градиентный спуск»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AutoShape 2" descr="Многослойный персептрон (Multilayered perceptron) · Loginom Wiki &lt;meta  name=&quot;keywords&quot; content=&quot;, , MLP, Многослойный персептрон Румельхарта&quot; /&g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949760" y="6226372"/>
            <a:ext cx="50273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https://neurohive.io/ru/osnovy-data-science/gradient-descent/</a:t>
            </a:r>
          </a:p>
        </p:txBody>
      </p:sp>
      <p:sp>
        <p:nvSpPr>
          <p:cNvPr id="11" name="Google Shape;215;g13d898154dd_0_98"/>
          <p:cNvSpPr txBox="1"/>
          <p:nvPr/>
        </p:nvSpPr>
        <p:spPr>
          <a:xfrm>
            <a:off x="-43105" y="2174359"/>
            <a:ext cx="1033573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34401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</a:pPr>
            <a:r>
              <a:rPr lang="ru-RU" sz="2000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Функционал – это ошибка работы нейронной сети – функция потерь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376" y="4333672"/>
            <a:ext cx="3936774" cy="2524328"/>
          </a:xfrm>
          <a:prstGeom prst="rect">
            <a:avLst/>
          </a:prstGeom>
        </p:spPr>
      </p:pic>
      <p:sp>
        <p:nvSpPr>
          <p:cNvPr id="12" name="Google Shape;215;g13d898154dd_0_98"/>
          <p:cNvSpPr txBox="1"/>
          <p:nvPr/>
        </p:nvSpPr>
        <p:spPr>
          <a:xfrm>
            <a:off x="155575" y="3122611"/>
            <a:ext cx="10335733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34401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</a:pPr>
            <a:r>
              <a:rPr lang="ru-RU" sz="2000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Метод обратного распространения ошибки  - факторизация градиентного спуска по слоям. </a:t>
            </a:r>
          </a:p>
          <a:p>
            <a:pPr marL="634401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</a:pPr>
            <a:r>
              <a:rPr lang="ru-RU" sz="2000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Достоинства метода – высокая степень параллелизма.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17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3d898154dd_0_98"/>
          <p:cNvSpPr txBox="1"/>
          <p:nvPr/>
        </p:nvSpPr>
        <p:spPr>
          <a:xfrm>
            <a:off x="1846175" y="594613"/>
            <a:ext cx="63903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Глубокие нейронные сети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" name="AutoShape 2" descr="Многослойный персептрон (Multilayered perceptron) · Loginom Wiki &lt;meta  name=&quot;keywords&quot; content=&quot;, , MLP, Многослойный персептрон Румельхарта&quot; /&g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Google Shape;215;g13d898154dd_0_98"/>
          <p:cNvSpPr txBox="1"/>
          <p:nvPr/>
        </p:nvSpPr>
        <p:spPr>
          <a:xfrm>
            <a:off x="-43105" y="2174359"/>
            <a:ext cx="1033573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34401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</a:pPr>
            <a:r>
              <a:rPr lang="ru-RU" sz="2000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Универсальная теорема об аппроксимации 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215;g13d898154dd_0_98"/>
          <p:cNvSpPr txBox="1"/>
          <p:nvPr/>
        </p:nvSpPr>
        <p:spPr>
          <a:xfrm>
            <a:off x="949760" y="2882205"/>
            <a:ext cx="10335733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34401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</a:pPr>
            <a:r>
              <a:rPr lang="ru-RU" sz="2000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Нейронная сеть с одним скрытым слоем  (в переделе бесконечной ширины) может позволить аппроксимировать любую задачу сколько угодно точно.</a:t>
            </a:r>
          </a:p>
          <a:p>
            <a:pPr marL="634401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</a:pPr>
            <a:r>
              <a:rPr lang="ru-RU" sz="2000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Точность зависит от ширины слоя, от числа параметров, от числа признаков на входе и от представленности признаков в данных для обучения .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06260" y="6323112"/>
            <a:ext cx="33201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https://dzen.ru/a/ZD0-pU1vQDOCpPuN</a:t>
            </a:r>
          </a:p>
        </p:txBody>
      </p:sp>
      <p:sp>
        <p:nvSpPr>
          <p:cNvPr id="13" name="Google Shape;215;g13d898154dd_0_98"/>
          <p:cNvSpPr txBox="1"/>
          <p:nvPr/>
        </p:nvSpPr>
        <p:spPr>
          <a:xfrm>
            <a:off x="206260" y="4952685"/>
            <a:ext cx="1033573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34401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</a:pPr>
            <a:r>
              <a:rPr lang="ru-RU" sz="2000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Параметров должно быть </a:t>
            </a:r>
            <a:r>
              <a:rPr lang="en-US" sz="2000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2n+1</a:t>
            </a:r>
            <a:r>
              <a:rPr lang="ru-RU" sz="2000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относительно числа признаков.</a:t>
            </a:r>
            <a:r>
              <a:rPr lang="en-US" sz="2000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981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3d898154dd_0_98"/>
          <p:cNvSpPr txBox="1"/>
          <p:nvPr/>
        </p:nvSpPr>
        <p:spPr>
          <a:xfrm>
            <a:off x="1846175" y="594613"/>
            <a:ext cx="63903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Глубокие нейронные сети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" name="AutoShape 2" descr="Многослойный персептрон (Multilayered perceptron) · Loginom Wiki &lt;meta  name=&quot;keywords&quot; content=&quot;, , MLP, Многослойный персептрон Румельхарта&quot; /&g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Google Shape;215;g13d898154dd_0_98"/>
          <p:cNvSpPr txBox="1"/>
          <p:nvPr/>
        </p:nvSpPr>
        <p:spPr>
          <a:xfrm>
            <a:off x="155574" y="788563"/>
            <a:ext cx="11845926" cy="2323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667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tabLst>
                <a:tab pos="533400" algn="l"/>
              </a:tabLst>
            </a:pPr>
            <a:r>
              <a:rPr lang="ru-RU" sz="2000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Теоретическое машинное обучение </a:t>
            </a:r>
          </a:p>
          <a:p>
            <a:pPr marL="266700" lvl="0">
              <a:lnSpc>
                <a:spcPct val="150000"/>
              </a:lnSpc>
              <a:buClr>
                <a:schemeClr val="dk2"/>
              </a:buClr>
              <a:buSzPts val="2000"/>
              <a:tabLst>
                <a:tab pos="533400" algn="l"/>
              </a:tabLst>
            </a:pPr>
            <a:r>
              <a:rPr lang="ru-RU" b="1" dirty="0"/>
              <a:t>Размерность </a:t>
            </a:r>
            <a:r>
              <a:rPr lang="ru-RU" b="1" dirty="0" err="1"/>
              <a:t>Вапника</a:t>
            </a:r>
            <a:r>
              <a:rPr lang="ru-RU" b="1" dirty="0"/>
              <a:t> — </a:t>
            </a:r>
            <a:r>
              <a:rPr lang="ru-RU" b="1" dirty="0" err="1"/>
              <a:t>Червоненкиса</a:t>
            </a:r>
            <a:r>
              <a:rPr lang="ru-RU" dirty="0"/>
              <a:t> или </a:t>
            </a:r>
            <a:r>
              <a:rPr lang="ru-RU" b="1" dirty="0"/>
              <a:t>VC-размерность</a:t>
            </a:r>
            <a:r>
              <a:rPr lang="ru-RU" dirty="0"/>
              <a:t> — это </a:t>
            </a:r>
            <a:r>
              <a:rPr lang="ru-RU" dirty="0" smtClean="0"/>
              <a:t>то, сколько признаков нужно чтобы решить задачу линейным методом.</a:t>
            </a:r>
          </a:p>
          <a:p>
            <a:pPr marL="266700" lvl="0">
              <a:lnSpc>
                <a:spcPct val="150000"/>
              </a:lnSpc>
              <a:buClr>
                <a:schemeClr val="dk2"/>
              </a:buClr>
              <a:buSzPts val="2000"/>
              <a:tabLst>
                <a:tab pos="533400" algn="l"/>
              </a:tabLst>
            </a:pPr>
            <a:r>
              <a:rPr lang="ru-RU" dirty="0">
                <a:sym typeface="Roboto"/>
              </a:rPr>
              <a:t>Фактически тут </a:t>
            </a:r>
            <a:r>
              <a:rPr lang="ru-RU" dirty="0" smtClean="0">
                <a:sym typeface="Roboto"/>
              </a:rPr>
              <a:t>показано, </a:t>
            </a:r>
            <a:r>
              <a:rPr lang="ru-RU" dirty="0">
                <a:sym typeface="Roboto"/>
              </a:rPr>
              <a:t>что нужно </a:t>
            </a:r>
            <a:r>
              <a:rPr lang="en-US" dirty="0" smtClean="0">
                <a:sym typeface="Roboto"/>
              </a:rPr>
              <a:t>n+1 </a:t>
            </a:r>
            <a:r>
              <a:rPr lang="ru-RU" dirty="0">
                <a:sym typeface="Roboto"/>
              </a:rPr>
              <a:t>признаков чтобы разделить два </a:t>
            </a:r>
            <a:r>
              <a:rPr lang="ru-RU" dirty="0" smtClean="0">
                <a:sym typeface="Roboto"/>
              </a:rPr>
              <a:t>класса </a:t>
            </a:r>
            <a:r>
              <a:rPr lang="ru-RU" dirty="0">
                <a:sym typeface="Roboto"/>
              </a:rPr>
              <a:t>при помощи</a:t>
            </a:r>
            <a:r>
              <a:rPr lang="en-US" dirty="0">
                <a:sym typeface="Roboto"/>
              </a:rPr>
              <a:t> n </a:t>
            </a:r>
            <a:r>
              <a:rPr lang="ru-RU" dirty="0">
                <a:sym typeface="Roboto"/>
              </a:rPr>
              <a:t>линий.</a:t>
            </a:r>
          </a:p>
          <a:p>
            <a:pPr marL="266700" lvl="0">
              <a:lnSpc>
                <a:spcPct val="150000"/>
              </a:lnSpc>
              <a:buClr>
                <a:schemeClr val="dk2"/>
              </a:buClr>
              <a:buSzPts val="2000"/>
              <a:tabLst>
                <a:tab pos="533400" algn="l"/>
              </a:tabLst>
            </a:pPr>
            <a:r>
              <a:rPr lang="ru-RU" dirty="0">
                <a:sym typeface="Roboto"/>
              </a:rPr>
              <a:t>Также  тут показано, что если алгоритм не </a:t>
            </a:r>
            <a:r>
              <a:rPr lang="ru-RU" dirty="0" smtClean="0">
                <a:sym typeface="Roboto"/>
              </a:rPr>
              <a:t>линейный </a:t>
            </a:r>
            <a:r>
              <a:rPr lang="ru-RU" dirty="0">
                <a:sym typeface="Roboto"/>
              </a:rPr>
              <a:t>(то есть делим не линиями, а более сложными кривыми), то признаков нужно меньше.</a:t>
            </a:r>
            <a:endParaRPr dirty="0">
              <a:sym typeface="Roboto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06260" y="6323112"/>
            <a:ext cx="60708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https://en.wikipedia.org/wiki/Vapnik%E2%80%93Chervonenkis_dimension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091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3d898154dd_0_98"/>
          <p:cNvSpPr txBox="1"/>
          <p:nvPr/>
        </p:nvSpPr>
        <p:spPr>
          <a:xfrm>
            <a:off x="1846175" y="594613"/>
            <a:ext cx="63903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Глубокие нейронные сети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" name="AutoShape 2" descr="Многослойный персептрон (Multilayered perceptron) · Loginom Wiki &lt;meta  name=&quot;keywords&quot; content=&quot;, , MLP, Многослойный персептрон Румельхарта&quot; /&g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Google Shape;215;g13d898154dd_0_98"/>
          <p:cNvSpPr txBox="1"/>
          <p:nvPr/>
        </p:nvSpPr>
        <p:spPr>
          <a:xfrm>
            <a:off x="-43105" y="2174359"/>
            <a:ext cx="10335733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34401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</a:pPr>
            <a:r>
              <a:rPr lang="ru-RU" sz="2000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Проблема с персептроном </a:t>
            </a:r>
            <a:r>
              <a:rPr lang="ru-RU" sz="2000" dirty="0" err="1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Румельхарата</a:t>
            </a:r>
            <a:r>
              <a:rPr lang="ru-RU" sz="2000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– проклятие размерности: число параметров в слое – это произведение числа входных параметров на число выходных. </a:t>
            </a:r>
          </a:p>
          <a:p>
            <a:pPr marL="634401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</a:pPr>
            <a:r>
              <a:rPr lang="ru-RU" sz="2000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То есть рост «размерности» входа значительно  сказывается на вычислительной сложности всей сети. </a:t>
            </a:r>
            <a:endParaRPr dirty="0"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5212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3d898154dd_0_98"/>
          <p:cNvSpPr txBox="1"/>
          <p:nvPr/>
        </p:nvSpPr>
        <p:spPr>
          <a:xfrm>
            <a:off x="1846175" y="594613"/>
            <a:ext cx="63903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Глубокие нейронные сети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" name="AutoShape 2" descr="Многослойный персептрон (Multilayered perceptron) · Loginom Wiki &lt;meta  name=&quot;keywords&quot; content=&quot;, , MLP, Многослойный персептрон Румельхарта&quot; /&g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5" y="1540761"/>
            <a:ext cx="6388660" cy="395737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1325" y="3104338"/>
            <a:ext cx="7103352" cy="3491067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949760" y="6287628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https://www.asimovinstitute.org/neural-network-zoo/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9035" y="328929"/>
            <a:ext cx="181927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05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3d898154dd_0_60"/>
          <p:cNvSpPr txBox="1"/>
          <p:nvPr/>
        </p:nvSpPr>
        <p:spPr>
          <a:xfrm>
            <a:off x="1846175" y="722213"/>
            <a:ext cx="63903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Искусственный интеллект</a:t>
            </a:r>
            <a:endParaRPr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64" name="Google Shape;164;g13d898154dd_0_60"/>
          <p:cNvSpPr txBox="1"/>
          <p:nvPr/>
        </p:nvSpPr>
        <p:spPr>
          <a:xfrm>
            <a:off x="971050" y="1999200"/>
            <a:ext cx="10022298" cy="41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b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Искусственный интеллект 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— комплекс технологических решений, позволяющий имитировать когнитивные функции человека и получать при выполнении конкретных задач результаты, сопоставимые, как минимум, с результатами интеллектуальной деятельности человека</a:t>
            </a:r>
          </a:p>
          <a:p>
            <a:pPr marL="629996" rtl="0">
              <a:spcBef>
                <a:spcPts val="0"/>
              </a:spcBef>
              <a:spcAft>
                <a:spcPts val="0"/>
              </a:spcAft>
            </a:pPr>
            <a:endParaRPr lang="en-US" sz="1800" b="0" i="1" u="none" strike="noStrike" dirty="0">
              <a:solidFill>
                <a:srgbClr val="000000"/>
              </a:solidFill>
              <a:effectLst/>
              <a:latin typeface="Montserrat" panose="00000500000000000000" pitchFamily="2" charset="-52"/>
            </a:endParaRPr>
          </a:p>
          <a:p>
            <a:pPr marL="629996" rtl="0">
              <a:spcBef>
                <a:spcPts val="0"/>
              </a:spcBef>
              <a:spcAft>
                <a:spcPts val="0"/>
              </a:spcAft>
            </a:pPr>
            <a:r>
              <a:rPr lang="ru-RU" sz="1800" b="0" i="1" u="none" strike="noStrike" dirty="0">
                <a:solidFill>
                  <a:srgbClr val="000000"/>
                </a:solidFill>
                <a:effectLst/>
                <a:latin typeface="Montserrat" panose="00000500000000000000" pitchFamily="2" charset="-52"/>
              </a:rPr>
              <a:t>Национальная стратегия развития ИИ на период до 2030 года</a:t>
            </a:r>
            <a:endParaRPr lang="ru-RU" sz="2800" b="0" dirty="0">
              <a:effectLst/>
            </a:endParaRPr>
          </a:p>
          <a:p>
            <a:r>
              <a:rPr lang="ru-RU" sz="2800" dirty="0"/>
              <a:t/>
            </a:r>
            <a:br>
              <a:rPr lang="ru-RU" sz="2800" dirty="0"/>
            </a:br>
            <a:endParaRPr lang="ru-RU"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endParaRPr sz="2000" b="0" i="0" u="none" strike="noStrike" cap="none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25264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3d898154dd_0_98"/>
          <p:cNvSpPr txBox="1"/>
          <p:nvPr/>
        </p:nvSpPr>
        <p:spPr>
          <a:xfrm>
            <a:off x="1846175" y="594613"/>
            <a:ext cx="63903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Глубокие нейронные сети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5" name="Google Shape;215;g13d898154dd_0_98"/>
          <p:cNvSpPr txBox="1"/>
          <p:nvPr/>
        </p:nvSpPr>
        <p:spPr>
          <a:xfrm>
            <a:off x="949760" y="1652675"/>
            <a:ext cx="6829200" cy="340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Обучение многослойных нейронных сетей, 1986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90000" marR="0" lvl="0" indent="-3555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Алгоритм обратного распространения ошибки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Распознавание рукописных цифр с помощью глубоких нейронных сетей, 1989, 1997 – Le</a:t>
            </a:r>
            <a:r>
              <a:rPr lang="en-US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Net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7" name="Google Shape;217;g13d898154dd_0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783" y="4321375"/>
            <a:ext cx="2908955" cy="17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13d898154dd_0_98"/>
          <p:cNvSpPr txBox="1"/>
          <p:nvPr/>
        </p:nvSpPr>
        <p:spPr>
          <a:xfrm>
            <a:off x="495275" y="6188764"/>
            <a:ext cx="2701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Источник: </a:t>
            </a:r>
            <a:r>
              <a:rPr lang="ru-RU" sz="13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www.wikipedia.org</a:t>
            </a:r>
            <a:endParaRPr sz="13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4" name="Picture 2" descr="LeNet Explained | Papers With Code">
            <a:extLst>
              <a:ext uri="{FF2B5EF4-FFF2-40B4-BE49-F238E27FC236}">
                <a16:creationId xmlns:a16="http://schemas.microsoft.com/office/drawing/2014/main" id="{858277C3-6D45-6A0B-30D2-DA7D817B6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29" y="4370299"/>
            <a:ext cx="6705600" cy="201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18;g13d898154dd_0_98">
            <a:extLst>
              <a:ext uri="{FF2B5EF4-FFF2-40B4-BE49-F238E27FC236}">
                <a16:creationId xmlns:a16="http://schemas.microsoft.com/office/drawing/2014/main" id="{92D25096-7EB6-90DA-2C89-EBDCB47FE4E2}"/>
              </a:ext>
            </a:extLst>
          </p:cNvPr>
          <p:cNvSpPr txBox="1"/>
          <p:nvPr/>
        </p:nvSpPr>
        <p:spPr>
          <a:xfrm>
            <a:off x="4033132" y="6381214"/>
            <a:ext cx="6025268" cy="41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Источник:</a:t>
            </a:r>
            <a:r>
              <a:rPr lang="en-US" sz="13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https://</a:t>
            </a:r>
            <a:r>
              <a:rPr lang="en" sz="13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paperswithcode.com</a:t>
            </a:r>
            <a:r>
              <a:rPr lang="en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endParaRPr sz="13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898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g13d898154dd_0_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61" y="1748827"/>
            <a:ext cx="2788550" cy="418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3d898154dd_0_116"/>
          <p:cNvSpPr txBox="1"/>
          <p:nvPr/>
        </p:nvSpPr>
        <p:spPr>
          <a:xfrm>
            <a:off x="1846175" y="528263"/>
            <a:ext cx="70638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Искусственный интеллект победил человека в шахматах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7" name="Google Shape;227;g13d898154dd_0_116"/>
          <p:cNvSpPr txBox="1"/>
          <p:nvPr/>
        </p:nvSpPr>
        <p:spPr>
          <a:xfrm>
            <a:off x="1124225" y="5544575"/>
            <a:ext cx="3011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Источник: www.</a:t>
            </a:r>
            <a:r>
              <a:rPr lang="ru-RU" sz="13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wikipedia.org</a:t>
            </a:r>
            <a:endParaRPr sz="1300" b="0" i="0" u="none" strike="noStrike" cap="none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13d898154dd_0_116"/>
          <p:cNvSpPr txBox="1"/>
          <p:nvPr/>
        </p:nvSpPr>
        <p:spPr>
          <a:xfrm>
            <a:off x="5163563" y="2089950"/>
            <a:ext cx="34476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52396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В 1997 году шахматный суперкомпьютер Deep Blue компании IBM победил чемпиона мира Гарри Гаспарова</a:t>
            </a:r>
            <a:endParaRPr sz="20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52396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52396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3d898154dd_0_128"/>
          <p:cNvSpPr txBox="1"/>
          <p:nvPr/>
        </p:nvSpPr>
        <p:spPr>
          <a:xfrm>
            <a:off x="1846175" y="528263"/>
            <a:ext cx="70638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Нейронные сети в компьютерном изображении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7" name="Google Shape;237;g13d898154dd_0_128"/>
          <p:cNvSpPr txBox="1"/>
          <p:nvPr/>
        </p:nvSpPr>
        <p:spPr>
          <a:xfrm>
            <a:off x="577550" y="6034733"/>
            <a:ext cx="3011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Источник: www.</a:t>
            </a: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wikipedia.org</a:t>
            </a:r>
            <a:endParaRPr sz="13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13d898154dd_0_128"/>
          <p:cNvSpPr txBox="1"/>
          <p:nvPr/>
        </p:nvSpPr>
        <p:spPr>
          <a:xfrm>
            <a:off x="3654275" y="1650562"/>
            <a:ext cx="7590668" cy="1308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52396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В 2012 году глубокая нейронная сеть </a:t>
            </a:r>
            <a:r>
              <a:rPr lang="ru-RU" sz="20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AlexNet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позволила существенно увеличить качество распознавания объектов на изображениях </a:t>
            </a:r>
            <a:endParaRPr sz="20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0" name="Google Shape;240;g13d898154dd_0_128"/>
          <p:cNvPicPr preferRelativeResize="0"/>
          <p:nvPr/>
        </p:nvPicPr>
        <p:blipFill rotWithShape="1">
          <a:blip r:embed="rId3">
            <a:alphaModFix/>
          </a:blip>
          <a:srcRect l="49844" t="5577" b="3875"/>
          <a:stretch/>
        </p:blipFill>
        <p:spPr>
          <a:xfrm>
            <a:off x="432050" y="1760460"/>
            <a:ext cx="3156900" cy="4274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 descr="ImageNet">
            <a:extLst>
              <a:ext uri="{FF2B5EF4-FFF2-40B4-BE49-F238E27FC236}">
                <a16:creationId xmlns:a16="http://schemas.microsoft.com/office/drawing/2014/main" id="{57428087-D312-5C03-CCAD-87067EE0A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114" y="2929016"/>
            <a:ext cx="6955972" cy="3134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37;g13d898154dd_0_128">
            <a:extLst>
              <a:ext uri="{FF2B5EF4-FFF2-40B4-BE49-F238E27FC236}">
                <a16:creationId xmlns:a16="http://schemas.microsoft.com/office/drawing/2014/main" id="{E8083B2D-6C2F-C07D-8486-2D3F70AF7898}"/>
              </a:ext>
            </a:extLst>
          </p:cNvPr>
          <p:cNvSpPr txBox="1"/>
          <p:nvPr/>
        </p:nvSpPr>
        <p:spPr>
          <a:xfrm>
            <a:off x="5591652" y="6063295"/>
            <a:ext cx="6360862" cy="41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Источник: </a:t>
            </a:r>
            <a:r>
              <a:rPr lang="en" sz="13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https://</a:t>
            </a:r>
            <a:r>
              <a:rPr lang="en" sz="13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devopedia.org</a:t>
            </a:r>
            <a:r>
              <a:rPr lang="en" sz="13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" sz="13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imagenet</a:t>
            </a:r>
            <a:endParaRPr sz="13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3d898154dd_0_128"/>
          <p:cNvSpPr txBox="1"/>
          <p:nvPr/>
        </p:nvSpPr>
        <p:spPr>
          <a:xfrm>
            <a:off x="1846175" y="528263"/>
            <a:ext cx="70638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Нейронные сети в компьютерном изображении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8" name="Google Shape;238;g13d898154dd_0_128"/>
          <p:cNvSpPr txBox="1"/>
          <p:nvPr/>
        </p:nvSpPr>
        <p:spPr>
          <a:xfrm>
            <a:off x="1021976" y="1650562"/>
            <a:ext cx="10222967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52396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В 2012 году глубокая нейронная сеть </a:t>
            </a:r>
            <a:r>
              <a:rPr lang="ru-RU" sz="20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AlexNet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позволила существенно увеличить качество распознавания объектов на изображениях </a:t>
            </a:r>
            <a:endParaRPr lang="ru-RU" sz="2000" dirty="0" smtClean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52396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2000" b="0" i="0" u="none" strike="noStrike" cap="none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52396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Причины:</a:t>
            </a:r>
          </a:p>
          <a:p>
            <a:pPr marL="495296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ru-RU" sz="2000" b="0" i="0" u="none" strike="noStrike" cap="none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Появились вычислительные ресурсы (</a:t>
            </a:r>
            <a:r>
              <a:rPr lang="en-US" sz="2000" b="0" i="0" u="none" strike="noStrike" cap="none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GP GPU + </a:t>
            </a:r>
            <a:r>
              <a:rPr lang="ru-RU" sz="2000" b="0" i="0" u="none" strike="noStrike" cap="none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поддержка операция сложение с умножением, )</a:t>
            </a:r>
          </a:p>
          <a:p>
            <a:pPr marL="495296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Удобный Фреймворк </a:t>
            </a:r>
            <a:r>
              <a:rPr lang="en-US" sz="20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CUDA , </a:t>
            </a:r>
            <a:r>
              <a:rPr lang="ru-RU" sz="20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позже </a:t>
            </a:r>
            <a:r>
              <a:rPr lang="en-US" sz="2000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Theano</a:t>
            </a:r>
            <a:r>
              <a:rPr lang="en-US" sz="20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(Python)</a:t>
            </a:r>
          </a:p>
          <a:p>
            <a:pPr marL="495296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Развился интернет (например </a:t>
            </a:r>
            <a:r>
              <a:rPr lang="en-US" sz="20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 : 12 </a:t>
            </a:r>
            <a:r>
              <a:rPr lang="ru-RU" sz="20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млн.  Изображений , размеченных сообществом энтузиастов на 1000 классов )</a:t>
            </a:r>
          </a:p>
          <a:p>
            <a:pPr marL="495296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ru-RU" sz="2000" b="0" i="0" u="none" strike="noStrike" cap="none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База НС накопилась, исследования за 15 </a:t>
            </a:r>
            <a:r>
              <a:rPr lang="ru-RU" sz="20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лет</a:t>
            </a:r>
            <a:r>
              <a:rPr lang="ru-RU" sz="2000" b="0" i="0" u="none" strike="noStrike" cap="none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с </a:t>
            </a:r>
            <a:r>
              <a:rPr lang="en-US" sz="2000" b="0" i="0" u="none" strike="noStrike" cap="none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LeNet</a:t>
            </a:r>
            <a:r>
              <a:rPr lang="en-US" sz="2000" b="0" i="0" u="none" strike="noStrike" cap="none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0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1325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3d898154dd_0_128"/>
          <p:cNvSpPr txBox="1"/>
          <p:nvPr/>
        </p:nvSpPr>
        <p:spPr>
          <a:xfrm>
            <a:off x="1846175" y="528263"/>
            <a:ext cx="70638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Нейронные сети в компьютерном изображении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8" name="Google Shape;238;g13d898154dd_0_128"/>
          <p:cNvSpPr txBox="1"/>
          <p:nvPr/>
        </p:nvSpPr>
        <p:spPr>
          <a:xfrm>
            <a:off x="1846175" y="1262741"/>
            <a:ext cx="7590668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52396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В 201</a:t>
            </a:r>
            <a:r>
              <a:rPr lang="en-US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году глубокая нейронная сеть </a:t>
            </a:r>
            <a:r>
              <a:rPr lang="en-US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Res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Net </a:t>
            </a:r>
            <a:r>
              <a:rPr lang="en-US" sz="20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пре</a:t>
            </a:r>
            <a:r>
              <a:rPr lang="ru-RU" sz="20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взашла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человека на соревнованиях </a:t>
            </a:r>
            <a:r>
              <a:rPr lang="en-US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ILSVRC </a:t>
            </a:r>
            <a:r>
              <a:rPr lang="en-US" sz="20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по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Top-5 accuracy</a:t>
            </a:r>
            <a:endParaRPr sz="20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DA8A3C-BCD6-9715-C0D7-4A635B6CE3E9}"/>
              </a:ext>
            </a:extLst>
          </p:cNvPr>
          <p:cNvSpPr txBox="1"/>
          <p:nvPr/>
        </p:nvSpPr>
        <p:spPr>
          <a:xfrm>
            <a:off x="3048000" y="327511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44F693-1094-114E-D9C8-1C52E971F9B2}"/>
              </a:ext>
            </a:extLst>
          </p:cNvPr>
          <p:cNvSpPr txBox="1"/>
          <p:nvPr/>
        </p:nvSpPr>
        <p:spPr>
          <a:xfrm>
            <a:off x="3276600" y="648812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paperswithcode.com</a:t>
            </a:r>
            <a:r>
              <a:rPr lang="ru-RU" dirty="0"/>
              <a:t>/</a:t>
            </a:r>
            <a:r>
              <a:rPr lang="ru-RU" dirty="0" err="1"/>
              <a:t>sota</a:t>
            </a:r>
            <a:r>
              <a:rPr lang="ru-RU" dirty="0"/>
              <a:t>/</a:t>
            </a:r>
            <a:r>
              <a:rPr lang="ru-RU" dirty="0" err="1"/>
              <a:t>image-classification-on-imagenet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D872815-E26D-57D0-E618-2E693D62E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63" y="2106219"/>
            <a:ext cx="10870293" cy="412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87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3d898154dd_0_140"/>
          <p:cNvSpPr txBox="1"/>
          <p:nvPr/>
        </p:nvSpPr>
        <p:spPr>
          <a:xfrm>
            <a:off x="1846175" y="655863"/>
            <a:ext cx="70638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Искусственный интеллект победил человека в Go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8" name="Google Shape;248;g13d898154dd_0_140"/>
          <p:cNvSpPr txBox="1"/>
          <p:nvPr/>
        </p:nvSpPr>
        <p:spPr>
          <a:xfrm>
            <a:off x="1639381" y="3965675"/>
            <a:ext cx="3011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Источник: www.</a:t>
            </a:r>
            <a:r>
              <a:rPr lang="ru-RU" sz="1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wikipedia.org</a:t>
            </a:r>
            <a:endParaRPr sz="1300" b="0" i="0" u="none" strike="noStrike" cap="non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13d898154dd_0_140"/>
          <p:cNvSpPr txBox="1"/>
          <p:nvPr/>
        </p:nvSpPr>
        <p:spPr>
          <a:xfrm>
            <a:off x="5222556" y="2089950"/>
            <a:ext cx="34476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52396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В 2016 году система </a:t>
            </a:r>
            <a:r>
              <a:rPr lang="ru-RU" sz="20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AlphaGo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компании Deep Mind победила чемпиона мира по игре в Go  Ли </a:t>
            </a:r>
            <a:r>
              <a:rPr lang="ru-RU" sz="20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Сэдоля</a:t>
            </a:r>
            <a:endParaRPr sz="2000" b="0" i="0" u="none" strike="noStrike" cap="none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52396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52396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1" name="Google Shape;251;g13d898154dd_0_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481" y="2863976"/>
            <a:ext cx="3813550" cy="99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AlphaGo versus Lee Sedol - Wikipedia">
            <a:extLst>
              <a:ext uri="{FF2B5EF4-FFF2-40B4-BE49-F238E27FC236}">
                <a16:creationId xmlns:a16="http://schemas.microsoft.com/office/drawing/2014/main" id="{BCCACFD2-7C57-4CE4-2934-AF31F4725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2029" y="3580775"/>
            <a:ext cx="2794000" cy="27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27;g13d898154dd_0_116">
            <a:extLst>
              <a:ext uri="{FF2B5EF4-FFF2-40B4-BE49-F238E27FC236}">
                <a16:creationId xmlns:a16="http://schemas.microsoft.com/office/drawing/2014/main" id="{BB91842A-E2D3-87DD-5862-DCA4F7D4104A}"/>
              </a:ext>
            </a:extLst>
          </p:cNvPr>
          <p:cNvSpPr txBox="1"/>
          <p:nvPr/>
        </p:nvSpPr>
        <p:spPr>
          <a:xfrm>
            <a:off x="7633882" y="6374775"/>
            <a:ext cx="3011400" cy="41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Источник: </a:t>
            </a:r>
            <a:r>
              <a:rPr lang="ru-RU" sz="1300" b="0" i="0" u="none" strike="noStrike" cap="none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www.</a:t>
            </a:r>
            <a:r>
              <a:rPr lang="ru-RU" sz="1300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wikipedia.org</a:t>
            </a:r>
            <a:endParaRPr sz="13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3d898154dd_0_152"/>
          <p:cNvSpPr txBox="1"/>
          <p:nvPr/>
        </p:nvSpPr>
        <p:spPr>
          <a:xfrm>
            <a:off x="1846175" y="528263"/>
            <a:ext cx="70638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Нейронные сети в обработке естественного языка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59" name="Google Shape;259;g13d898154dd_0_152"/>
          <p:cNvSpPr txBox="1"/>
          <p:nvPr/>
        </p:nvSpPr>
        <p:spPr>
          <a:xfrm>
            <a:off x="1890063" y="5134475"/>
            <a:ext cx="3011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Источник: www.</a:t>
            </a:r>
            <a:r>
              <a:rPr lang="ru-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wikipedia.org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13d898154dd_0_152"/>
          <p:cNvSpPr txBox="1"/>
          <p:nvPr/>
        </p:nvSpPr>
        <p:spPr>
          <a:xfrm>
            <a:off x="5462375" y="1912800"/>
            <a:ext cx="3447600" cy="30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52396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В 2017 году предложена архитектура нейронной сети “Трансформер”, которая позволила существенно повысить качество решения задач обработки естественного языка</a:t>
            </a:r>
            <a:endParaRPr sz="2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2" name="Google Shape;262;g13d898154dd_0_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2175" y="2025187"/>
            <a:ext cx="3807173" cy="3021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356375269f_0_168"/>
          <p:cNvSpPr txBox="1"/>
          <p:nvPr/>
        </p:nvSpPr>
        <p:spPr>
          <a:xfrm>
            <a:off x="1846175" y="722213"/>
            <a:ext cx="63903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Почему ИИ популярен сейчас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70" name="Google Shape;270;g1356375269f_0_168"/>
          <p:cNvSpPr txBox="1"/>
          <p:nvPr/>
        </p:nvSpPr>
        <p:spPr>
          <a:xfrm>
            <a:off x="255312" y="1650562"/>
            <a:ext cx="5263837" cy="3990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Большие вычислительные мощности</a:t>
            </a:r>
            <a:endParaRPr sz="2000" b="0" i="0" u="none" strike="noStrike" cap="none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Большие объемы данных для обучения</a:t>
            </a:r>
            <a:r>
              <a:rPr lang="en-US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и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возможности по их сбору и хранению</a:t>
            </a:r>
            <a:endParaRPr sz="2000" b="0" i="0" u="none" strike="noStrike" cap="none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"/>
                  </a:ext>
                </a:extLst>
              </a:rPr>
              <a:t>Совершенствование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алгоритмов (сверточные нейронные сети, </a:t>
            </a:r>
            <a:r>
              <a:rPr lang="ru-RU" sz="2000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подходы 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lang="ru-RU" sz="20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Transformer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”)</a:t>
            </a:r>
            <a:endParaRPr sz="2000" b="0" i="0" u="none" strike="noStrike" cap="none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D1C7427-B38E-F3A9-3B53-3A696AA779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72"/>
          <a:stretch/>
        </p:blipFill>
        <p:spPr>
          <a:xfrm>
            <a:off x="7597908" y="0"/>
            <a:ext cx="4338780" cy="26825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5875">
            <a:solidFill>
              <a:schemeClr val="tx1"/>
            </a:solidFill>
          </a:ln>
          <a:effectLst/>
        </p:spPr>
      </p:pic>
      <p:pic>
        <p:nvPicPr>
          <p:cNvPr id="6146" name="Picture 2" descr="GPU Compute : Costs, Trends, Huang's Law and FLOPS in the Brain">
            <a:extLst>
              <a:ext uri="{FF2B5EF4-FFF2-40B4-BE49-F238E27FC236}">
                <a16:creationId xmlns:a16="http://schemas.microsoft.com/office/drawing/2014/main" id="{B0E799A9-E88C-80EB-090C-E92CC5A0F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470" y="2798037"/>
            <a:ext cx="6866530" cy="387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3d898154dd_0_163"/>
          <p:cNvSpPr txBox="1"/>
          <p:nvPr/>
        </p:nvSpPr>
        <p:spPr>
          <a:xfrm>
            <a:off x="1836400" y="567338"/>
            <a:ext cx="79620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Этапы развития искусственного интеллекта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1" name="Google Shape;111;g13d898154dd_0_163"/>
          <p:cNvSpPr txBox="1"/>
          <p:nvPr/>
        </p:nvSpPr>
        <p:spPr>
          <a:xfrm>
            <a:off x="0" y="1974850"/>
            <a:ext cx="11887200" cy="4116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1940-60 гг.</a:t>
            </a:r>
            <a:r>
              <a:rPr lang="ru-RU" sz="2500" dirty="0">
                <a:solidFill>
                  <a:srgbClr val="252626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ru-RU" sz="2500" dirty="0">
                <a:solidFill>
                  <a:srgbClr val="252626"/>
                </a:solidFill>
                <a:highlight>
                  <a:schemeClr val="lt1"/>
                </a:highlight>
                <a:latin typeface="Roboto Light"/>
                <a:ea typeface="Roboto Light"/>
                <a:cs typeface="Roboto Light"/>
                <a:sym typeface="Roboto Light"/>
              </a:rPr>
              <a:t>–</a:t>
            </a:r>
            <a:r>
              <a:rPr lang="ru-RU" sz="2500" dirty="0">
                <a:solidFill>
                  <a:srgbClr val="252626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 зарождение ИИ</a:t>
            </a:r>
            <a:endParaRPr sz="2500" dirty="0">
              <a:solidFill>
                <a:srgbClr val="252626"/>
              </a:solidFill>
              <a:highlight>
                <a:srgbClr val="FFFFFF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1970-80 гг.</a:t>
            </a:r>
            <a:r>
              <a:rPr lang="ru-RU" sz="2500" dirty="0">
                <a:solidFill>
                  <a:srgbClr val="252626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ru-RU" sz="2500" dirty="0">
                <a:solidFill>
                  <a:srgbClr val="252626"/>
                </a:solidFill>
                <a:highlight>
                  <a:schemeClr val="lt1"/>
                </a:highlight>
                <a:latin typeface="Roboto Light"/>
                <a:ea typeface="Roboto Light"/>
                <a:cs typeface="Roboto Light"/>
                <a:sym typeface="Roboto Light"/>
              </a:rPr>
              <a:t>– </a:t>
            </a:r>
            <a:r>
              <a:rPr lang="ru-RU" sz="2500" dirty="0">
                <a:solidFill>
                  <a:srgbClr val="252626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первая зима ИИ</a:t>
            </a:r>
            <a:endParaRPr sz="30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1980-85 гг.</a:t>
            </a:r>
            <a:r>
              <a:rPr lang="ru-RU" sz="2500" dirty="0">
                <a:solidFill>
                  <a:srgbClr val="252626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ru-RU" sz="2500" dirty="0">
                <a:solidFill>
                  <a:srgbClr val="252626"/>
                </a:solidFill>
                <a:highlight>
                  <a:schemeClr val="lt1"/>
                </a:highlight>
                <a:latin typeface="Roboto Light"/>
                <a:ea typeface="Roboto Light"/>
                <a:cs typeface="Roboto Light"/>
                <a:sym typeface="Roboto Light"/>
              </a:rPr>
              <a:t>–</a:t>
            </a:r>
            <a:r>
              <a:rPr lang="ru-RU" sz="2500" dirty="0">
                <a:solidFill>
                  <a:srgbClr val="252626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 этап экспертных систем в ИИ</a:t>
            </a:r>
            <a:endParaRPr sz="2500" dirty="0">
              <a:solidFill>
                <a:srgbClr val="252626"/>
              </a:solidFill>
              <a:highlight>
                <a:srgbClr val="FFFFFF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1985-1990 гг. </a:t>
            </a:r>
            <a:r>
              <a:rPr lang="ru-RU" sz="2500" dirty="0">
                <a:solidFill>
                  <a:srgbClr val="252626"/>
                </a:solidFill>
                <a:highlight>
                  <a:schemeClr val="lt1"/>
                </a:highlight>
                <a:latin typeface="Roboto Light"/>
                <a:ea typeface="Roboto Light"/>
                <a:cs typeface="Roboto Light"/>
                <a:sym typeface="Roboto Light"/>
              </a:rPr>
              <a:t>–</a:t>
            </a:r>
            <a:r>
              <a:rPr lang="ru-RU" sz="2500" dirty="0">
                <a:solidFill>
                  <a:srgbClr val="252626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 вторая зима ИИ</a:t>
            </a:r>
            <a:endParaRPr sz="2500" dirty="0">
              <a:solidFill>
                <a:srgbClr val="252626"/>
              </a:solidFill>
              <a:highlight>
                <a:srgbClr val="FFFFFF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С 2000-х гг. по настоящее время </a:t>
            </a:r>
            <a:r>
              <a:rPr lang="ru-RU" sz="2500" dirty="0">
                <a:solidFill>
                  <a:srgbClr val="252626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– </a:t>
            </a:r>
            <a:r>
              <a:rPr lang="ru-RU" sz="2500" dirty="0" smtClean="0">
                <a:solidFill>
                  <a:srgbClr val="252626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Глубокое обучение нейронных сетей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Light"/>
              </a:rPr>
              <a:t>С 2022 по </a:t>
            </a:r>
            <a:r>
              <a:rPr lang="ru-RU" sz="3000" dirty="0" err="1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Light"/>
              </a:rPr>
              <a:t>н.в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Light"/>
              </a:rPr>
              <a:t>. </a:t>
            </a:r>
            <a:r>
              <a:rPr lang="ru-RU" sz="3200" dirty="0">
                <a:solidFill>
                  <a:srgbClr val="252626"/>
                </a:solidFill>
                <a:highlight>
                  <a:schemeClr val="lt1"/>
                </a:highlight>
                <a:latin typeface="Roboto Light"/>
                <a:ea typeface="Roboto Light"/>
                <a:cs typeface="Roboto Light"/>
                <a:sym typeface="Roboto Light"/>
              </a:rPr>
              <a:t>– </a:t>
            </a:r>
            <a:r>
              <a:rPr lang="ru-RU" sz="2500" dirty="0">
                <a:solidFill>
                  <a:srgbClr val="252626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базисные модели</a:t>
            </a:r>
            <a:endParaRPr sz="2500" dirty="0">
              <a:solidFill>
                <a:srgbClr val="252626"/>
              </a:solidFill>
              <a:highlight>
                <a:srgbClr val="FFFFFF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d898154dd_0_8"/>
          <p:cNvSpPr txBox="1"/>
          <p:nvPr/>
        </p:nvSpPr>
        <p:spPr>
          <a:xfrm>
            <a:off x="1836400" y="567338"/>
            <a:ext cx="79620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Основоположник искусственного интеллекта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0" name="Google Shape;120;g13d898154dd_0_8"/>
          <p:cNvSpPr txBox="1">
            <a:spLocks noGrp="1"/>
          </p:cNvSpPr>
          <p:nvPr>
            <p:ph type="subTitle" idx="1"/>
          </p:nvPr>
        </p:nvSpPr>
        <p:spPr>
          <a:xfrm>
            <a:off x="1124250" y="4902100"/>
            <a:ext cx="2339700" cy="11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Алан Тюринг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 sz="18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(1912-1954)</a:t>
            </a:r>
            <a:endParaRPr sz="18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g13d898154dd_0_8"/>
          <p:cNvSpPr txBox="1"/>
          <p:nvPr/>
        </p:nvSpPr>
        <p:spPr>
          <a:xfrm>
            <a:off x="3902075" y="2220550"/>
            <a:ext cx="3982800" cy="28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b="0" i="0" u="none" strike="noStrike" cap="none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«</a:t>
            </a:r>
            <a:r>
              <a:rPr lang="ru-RU" sz="2500">
                <a:solidFill>
                  <a:srgbClr val="252626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Я предлагаю рассмотреть вопрос:</a:t>
            </a:r>
            <a:br>
              <a:rPr lang="ru-RU" sz="2500">
                <a:solidFill>
                  <a:srgbClr val="252626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ru-RU" sz="2500">
                <a:solidFill>
                  <a:srgbClr val="252626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Могут ли машины мыслить?</a:t>
            </a:r>
            <a:r>
              <a:rPr lang="ru-RU" sz="3000" b="0" i="0" u="none" strike="noStrike" cap="none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»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1950</a:t>
            </a:r>
            <a:endParaRPr sz="300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g13d898154dd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098" y="1811214"/>
            <a:ext cx="2224000" cy="302791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13d898154dd_0_8"/>
          <p:cNvSpPr txBox="1"/>
          <p:nvPr/>
        </p:nvSpPr>
        <p:spPr>
          <a:xfrm>
            <a:off x="1062150" y="4385525"/>
            <a:ext cx="2463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Источник: </a:t>
            </a:r>
            <a:r>
              <a:rPr lang="ru-RU" sz="13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www.wikipedia.org</a:t>
            </a:r>
            <a:endParaRPr sz="1300" b="0" i="0" u="none" strike="noStrike" cap="none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3d898154dd_0_21"/>
          <p:cNvSpPr txBox="1"/>
          <p:nvPr/>
        </p:nvSpPr>
        <p:spPr>
          <a:xfrm>
            <a:off x="1836400" y="567338"/>
            <a:ext cx="79620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Игра в имитацию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3" name="Google Shape;133;g13d898154dd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725" y="2143187"/>
            <a:ext cx="1116065" cy="934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13d898154dd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6899" y="2143174"/>
            <a:ext cx="1116065" cy="9343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3d898154dd_0_21"/>
          <p:cNvSpPr txBox="1"/>
          <p:nvPr/>
        </p:nvSpPr>
        <p:spPr>
          <a:xfrm>
            <a:off x="680475" y="1573775"/>
            <a:ext cx="2154260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dirty="0">
                <a:solidFill>
                  <a:srgbClr val="252626"/>
                </a:solidFill>
                <a:highlight>
                  <a:schemeClr val="lt1"/>
                </a:highlight>
                <a:latin typeface="Roboto Light"/>
                <a:ea typeface="Roboto Light"/>
                <a:cs typeface="Roboto Light"/>
                <a:sym typeface="Roboto Light"/>
              </a:rPr>
              <a:t>Человек 1</a:t>
            </a:r>
            <a:endParaRPr dirty="0"/>
          </a:p>
        </p:txBody>
      </p:sp>
      <p:sp>
        <p:nvSpPr>
          <p:cNvPr id="136" name="Google Shape;136;g13d898154dd_0_21"/>
          <p:cNvSpPr txBox="1"/>
          <p:nvPr/>
        </p:nvSpPr>
        <p:spPr>
          <a:xfrm>
            <a:off x="4192750" y="1573775"/>
            <a:ext cx="1891843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dirty="0">
                <a:solidFill>
                  <a:srgbClr val="252626"/>
                </a:solidFill>
                <a:highlight>
                  <a:schemeClr val="lt1"/>
                </a:highlight>
                <a:latin typeface="Roboto Light"/>
                <a:ea typeface="Roboto Light"/>
                <a:cs typeface="Roboto Light"/>
                <a:sym typeface="Roboto Light"/>
              </a:rPr>
              <a:t>Человек2</a:t>
            </a:r>
            <a:endParaRPr dirty="0"/>
          </a:p>
        </p:txBody>
      </p:sp>
      <p:cxnSp>
        <p:nvCxnSpPr>
          <p:cNvPr id="137" name="Google Shape;137;g13d898154dd_0_21"/>
          <p:cNvCxnSpPr>
            <a:cxnSpLocks/>
          </p:cNvCxnSpPr>
          <p:nvPr/>
        </p:nvCxnSpPr>
        <p:spPr>
          <a:xfrm>
            <a:off x="733650" y="3752542"/>
            <a:ext cx="4905610" cy="1451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" name="Google Shape;138;g13d898154dd_0_21"/>
          <p:cNvSpPr txBox="1"/>
          <p:nvPr/>
        </p:nvSpPr>
        <p:spPr>
          <a:xfrm>
            <a:off x="4210218" y="3766089"/>
            <a:ext cx="1891843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dirty="0">
                <a:solidFill>
                  <a:srgbClr val="252626"/>
                </a:solidFill>
                <a:highlight>
                  <a:schemeClr val="lt1"/>
                </a:highlight>
                <a:latin typeface="Roboto Light"/>
                <a:ea typeface="Roboto Light"/>
                <a:cs typeface="Roboto Light"/>
                <a:sym typeface="Roboto Light"/>
              </a:rPr>
              <a:t>Стена</a:t>
            </a:r>
            <a:endParaRPr dirty="0"/>
          </a:p>
        </p:txBody>
      </p:sp>
      <p:pic>
        <p:nvPicPr>
          <p:cNvPr id="139" name="Google Shape;139;g13d898154dd_0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4150" y="4107775"/>
            <a:ext cx="1116065" cy="934393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13d898154dd_0_21"/>
          <p:cNvSpPr txBox="1"/>
          <p:nvPr/>
        </p:nvSpPr>
        <p:spPr>
          <a:xfrm>
            <a:off x="2417450" y="5607050"/>
            <a:ext cx="1891843" cy="106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252626"/>
                </a:solidFill>
                <a:highlight>
                  <a:schemeClr val="lt1"/>
                </a:highlight>
                <a:latin typeface="Roboto Light"/>
                <a:ea typeface="Roboto Light"/>
                <a:cs typeface="Roboto Light"/>
                <a:sym typeface="Roboto Light"/>
              </a:rPr>
              <a:t>Задающий вопросы</a:t>
            </a:r>
            <a:endParaRPr/>
          </a:p>
        </p:txBody>
      </p:sp>
      <p:pic>
        <p:nvPicPr>
          <p:cNvPr id="3" name="Google Shape;149;g13d898154dd_0_43">
            <a:extLst>
              <a:ext uri="{FF2B5EF4-FFF2-40B4-BE49-F238E27FC236}">
                <a16:creationId xmlns:a16="http://schemas.microsoft.com/office/drawing/2014/main" id="{49E8B643-11E3-2096-EA5C-5D9BEC9EBB8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86658" y="2102763"/>
            <a:ext cx="1371600" cy="1371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oogle Shape;151;g13d898154dd_0_43">
            <a:extLst>
              <a:ext uri="{FF2B5EF4-FFF2-40B4-BE49-F238E27FC236}">
                <a16:creationId xmlns:a16="http://schemas.microsoft.com/office/drawing/2014/main" id="{D9DDA464-50EE-268C-1D4E-F8DA39E3C9B1}"/>
              </a:ext>
            </a:extLst>
          </p:cNvPr>
          <p:cNvCxnSpPr/>
          <p:nvPr/>
        </p:nvCxnSpPr>
        <p:spPr>
          <a:xfrm>
            <a:off x="6033409" y="3744789"/>
            <a:ext cx="60288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152;g13d898154dd_0_43">
            <a:extLst>
              <a:ext uri="{FF2B5EF4-FFF2-40B4-BE49-F238E27FC236}">
                <a16:creationId xmlns:a16="http://schemas.microsoft.com/office/drawing/2014/main" id="{08AD0FD8-6A0A-4D46-BE72-896B6B0CF66E}"/>
              </a:ext>
            </a:extLst>
          </p:cNvPr>
          <p:cNvSpPr txBox="1"/>
          <p:nvPr/>
        </p:nvSpPr>
        <p:spPr>
          <a:xfrm>
            <a:off x="10200602" y="3870687"/>
            <a:ext cx="2325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dirty="0">
                <a:solidFill>
                  <a:srgbClr val="252626"/>
                </a:solidFill>
                <a:highlight>
                  <a:schemeClr val="lt1"/>
                </a:highlight>
                <a:latin typeface="Roboto Light"/>
                <a:ea typeface="Roboto Light"/>
                <a:cs typeface="Roboto Light"/>
                <a:sym typeface="Roboto Light"/>
              </a:rPr>
              <a:t>Стена</a:t>
            </a:r>
            <a:endParaRPr dirty="0"/>
          </a:p>
        </p:txBody>
      </p:sp>
      <p:pic>
        <p:nvPicPr>
          <p:cNvPr id="6" name="Google Shape;153;g13d898154dd_0_43">
            <a:extLst>
              <a:ext uri="{FF2B5EF4-FFF2-40B4-BE49-F238E27FC236}">
                <a16:creationId xmlns:a16="http://schemas.microsoft.com/office/drawing/2014/main" id="{7B881112-BA07-302B-C24E-9F0C31737E4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3909" y="4067364"/>
            <a:ext cx="137160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4;g13d898154dd_0_43">
            <a:extLst>
              <a:ext uri="{FF2B5EF4-FFF2-40B4-BE49-F238E27FC236}">
                <a16:creationId xmlns:a16="http://schemas.microsoft.com/office/drawing/2014/main" id="{F661AECF-2514-5020-45DC-2BDD0A080096}"/>
              </a:ext>
            </a:extLst>
          </p:cNvPr>
          <p:cNvSpPr txBox="1"/>
          <p:nvPr/>
        </p:nvSpPr>
        <p:spPr>
          <a:xfrm>
            <a:off x="7717209" y="5566639"/>
            <a:ext cx="2325000" cy="10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252626"/>
                </a:solidFill>
                <a:highlight>
                  <a:schemeClr val="lt1"/>
                </a:highlight>
                <a:latin typeface="Roboto Light"/>
                <a:ea typeface="Roboto Light"/>
                <a:cs typeface="Roboto Light"/>
                <a:sym typeface="Roboto Light"/>
              </a:rPr>
              <a:t>Задающий вопросы</a:t>
            </a:r>
            <a:endParaRPr/>
          </a:p>
        </p:txBody>
      </p:sp>
      <p:pic>
        <p:nvPicPr>
          <p:cNvPr id="8" name="Google Shape;155;g13d898154dd_0_43">
            <a:extLst>
              <a:ext uri="{FF2B5EF4-FFF2-40B4-BE49-F238E27FC236}">
                <a16:creationId xmlns:a16="http://schemas.microsoft.com/office/drawing/2014/main" id="{DEA77B79-3E56-3B0B-068D-8F0CD951AE3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8059" y="2158853"/>
            <a:ext cx="1189612" cy="118961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6;g13d898154dd_0_43">
            <a:extLst>
              <a:ext uri="{FF2B5EF4-FFF2-40B4-BE49-F238E27FC236}">
                <a16:creationId xmlns:a16="http://schemas.microsoft.com/office/drawing/2014/main" id="{BC63C790-66F8-65ED-2892-676F9496FD4A}"/>
              </a:ext>
            </a:extLst>
          </p:cNvPr>
          <p:cNvSpPr txBox="1"/>
          <p:nvPr/>
        </p:nvSpPr>
        <p:spPr>
          <a:xfrm>
            <a:off x="6160359" y="1610139"/>
            <a:ext cx="2325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252626"/>
                </a:solidFill>
                <a:highlight>
                  <a:schemeClr val="lt1"/>
                </a:highlight>
                <a:latin typeface="Roboto Light"/>
                <a:ea typeface="Roboto Light"/>
                <a:cs typeface="Roboto Light"/>
                <a:sym typeface="Roboto Light"/>
              </a:rPr>
              <a:t>Компьютер</a:t>
            </a:r>
            <a:endParaRPr/>
          </a:p>
        </p:txBody>
      </p:sp>
      <p:cxnSp>
        <p:nvCxnSpPr>
          <p:cNvPr id="10" name="Google Shape;137;g13d898154dd_0_21">
            <a:extLst>
              <a:ext uri="{FF2B5EF4-FFF2-40B4-BE49-F238E27FC236}">
                <a16:creationId xmlns:a16="http://schemas.microsoft.com/office/drawing/2014/main" id="{2C7555A8-60E9-227C-FC18-BDAFE9582EF9}"/>
              </a:ext>
            </a:extLst>
          </p:cNvPr>
          <p:cNvCxnSpPr>
            <a:cxnSpLocks/>
          </p:cNvCxnSpPr>
          <p:nvPr/>
        </p:nvCxnSpPr>
        <p:spPr>
          <a:xfrm>
            <a:off x="5907848" y="1425028"/>
            <a:ext cx="0" cy="400794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3d898154dd_0_60"/>
          <p:cNvSpPr txBox="1"/>
          <p:nvPr/>
        </p:nvSpPr>
        <p:spPr>
          <a:xfrm>
            <a:off x="1846175" y="722213"/>
            <a:ext cx="63903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Нейронные сети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64" name="Google Shape;164;g13d898154dd_0_60"/>
          <p:cNvSpPr txBox="1"/>
          <p:nvPr/>
        </p:nvSpPr>
        <p:spPr>
          <a:xfrm>
            <a:off x="971050" y="1999200"/>
            <a:ext cx="6829200" cy="31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Модель искусственного нейрона, </a:t>
            </a:r>
            <a:r>
              <a:rPr lang="ru-RU" sz="20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Маккаллок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и Питтс, 1943 г.</a:t>
            </a:r>
            <a:endParaRPr sz="2000" b="0" i="0" u="none" strike="noStrike" cap="none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Правила обучения </a:t>
            </a:r>
            <a:r>
              <a:rPr lang="ru-RU" sz="20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Хебба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1949 г.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899999" marR="0" lvl="0" indent="-3555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Если нейроны часто срабатывают вместе, то связи между ними укрепляются</a:t>
            </a:r>
            <a:endParaRPr sz="2000" b="0" i="0" u="none" strike="noStrike" cap="none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Персептрон </a:t>
            </a:r>
            <a:r>
              <a:rPr lang="ru-RU" sz="20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Розенблатта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1958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г.</a:t>
            </a:r>
            <a:endParaRPr sz="2000" b="0" i="0" u="none" strike="noStrike" cap="none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g13d898154dd_0_60"/>
          <p:cNvSpPr/>
          <p:nvPr/>
        </p:nvSpPr>
        <p:spPr>
          <a:xfrm>
            <a:off x="2531975" y="5462965"/>
            <a:ext cx="584700" cy="4467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13d898154dd_0_60"/>
          <p:cNvSpPr/>
          <p:nvPr/>
        </p:nvSpPr>
        <p:spPr>
          <a:xfrm>
            <a:off x="3193325" y="5452465"/>
            <a:ext cx="489000" cy="4677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rgbClr val="25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13d898154dd_0_60"/>
          <p:cNvSpPr/>
          <p:nvPr/>
        </p:nvSpPr>
        <p:spPr>
          <a:xfrm>
            <a:off x="3835175" y="5452465"/>
            <a:ext cx="489000" cy="467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 descr="Модель МакКаллока-Питтса">
            <a:extLst>
              <a:ext uri="{FF2B5EF4-FFF2-40B4-BE49-F238E27FC236}">
                <a16:creationId xmlns:a16="http://schemas.microsoft.com/office/drawing/2014/main" id="{76B3FEF4-0022-2FDC-A013-BC5151804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850" y="722213"/>
            <a:ext cx="38100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Перцептрон — Википедия">
            <a:extLst>
              <a:ext uri="{FF2B5EF4-FFF2-40B4-BE49-F238E27FC236}">
                <a16:creationId xmlns:a16="http://schemas.microsoft.com/office/drawing/2014/main" id="{63AB07D3-B06D-2ACE-2F44-D151AFAFD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004" y="3420465"/>
            <a:ext cx="3556000" cy="24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3d898154dd_0_72"/>
          <p:cNvSpPr txBox="1"/>
          <p:nvPr/>
        </p:nvSpPr>
        <p:spPr>
          <a:xfrm>
            <a:off x="1836400" y="528250"/>
            <a:ext cx="79620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Автор термина «искусственный интеллект»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6" name="Google Shape;176;g13d898154dd_0_72"/>
          <p:cNvSpPr txBox="1">
            <a:spLocks noGrp="1"/>
          </p:cNvSpPr>
          <p:nvPr>
            <p:ph type="subTitle" idx="1"/>
          </p:nvPr>
        </p:nvSpPr>
        <p:spPr>
          <a:xfrm>
            <a:off x="1124250" y="4902100"/>
            <a:ext cx="2339700" cy="11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Джон Маккарти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 sz="18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(1927-2011)</a:t>
            </a:r>
            <a:endParaRPr sz="18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g13d898154dd_0_72"/>
          <p:cNvSpPr txBox="1"/>
          <p:nvPr/>
        </p:nvSpPr>
        <p:spPr>
          <a:xfrm>
            <a:off x="3890275" y="1841350"/>
            <a:ext cx="3982800" cy="47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b="0" i="0" u="none" strike="noStrike" cap="none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«</a:t>
            </a:r>
            <a:r>
              <a:rPr lang="ru-RU" sz="2500">
                <a:solidFill>
                  <a:srgbClr val="252626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Всякий аспект обучения или любое другое свойство интеллекта может в принципе быть столь точно описано, что машина сможет его симулировать</a:t>
            </a:r>
            <a:r>
              <a:rPr lang="ru-RU" sz="3000" b="0" i="0" u="none" strike="noStrike" cap="none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»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1956, Дартмутский семинар</a:t>
            </a:r>
            <a:endParaRPr sz="300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g13d898154dd_0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150" y="1915773"/>
            <a:ext cx="2463875" cy="285466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13d898154dd_0_72"/>
          <p:cNvSpPr txBox="1"/>
          <p:nvPr/>
        </p:nvSpPr>
        <p:spPr>
          <a:xfrm>
            <a:off x="1062150" y="4385525"/>
            <a:ext cx="2463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Источник: </a:t>
            </a:r>
            <a:r>
              <a:rPr lang="ru-RU" sz="13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www.wikipedia.org</a:t>
            </a:r>
            <a:endParaRPr sz="1300" b="0" i="0" u="none" strike="noStrike" cap="none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3d898154dd_0_87"/>
          <p:cNvSpPr txBox="1"/>
          <p:nvPr/>
        </p:nvSpPr>
        <p:spPr>
          <a:xfrm>
            <a:off x="1867425" y="605263"/>
            <a:ext cx="63903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Первая зима искусственного интеллекта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8" name="Google Shape;188;g13d898154dd_0_87"/>
          <p:cNvSpPr txBox="1"/>
          <p:nvPr/>
        </p:nvSpPr>
        <p:spPr>
          <a:xfrm>
            <a:off x="426764" y="1650562"/>
            <a:ext cx="6829200" cy="4324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Автоматический перевод 1950-60 гг.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899999" marR="0" lvl="0" indent="-3555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Перевести с английского на русский и обратно выражение “Крепок дух, но немощна плоть”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899999" marR="0" lvl="0" indent="-3555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Результат: “Водка хорошая, но мясо протухло”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899999" marR="0" lvl="0" indent="-3555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Свертывание разработок и финансирования в 1964 г. 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Минский, </a:t>
            </a:r>
            <a:r>
              <a:rPr lang="ru-RU" sz="20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Пайперт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 Персептроны, 1969 г.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899999" marR="0" lvl="0" indent="-355599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Ограничения персептронов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3d898154dd_0_87"/>
          <p:cNvSpPr txBox="1"/>
          <p:nvPr/>
        </p:nvSpPr>
        <p:spPr>
          <a:xfrm>
            <a:off x="1867425" y="605263"/>
            <a:ext cx="63903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Первая зима искусственного интеллекта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9613B34-475B-AACA-3EE7-5E7C402DD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444" y="2137369"/>
            <a:ext cx="2664296" cy="167721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A46361B-8740-5BD0-4A2E-3AB738BC7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789" y="2203246"/>
            <a:ext cx="2682137" cy="161095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A66ABF-8DAB-9AC6-1E05-6BC34F2C5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410" y="4429841"/>
            <a:ext cx="2687999" cy="18228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B8CA07-CB1E-6681-3A12-CEB3554936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2055" y="4530348"/>
            <a:ext cx="2761594" cy="1516710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15262D5D-65A6-2C01-441A-7FC04B50C120}"/>
              </a:ext>
            </a:extLst>
          </p:cNvPr>
          <p:cNvCxnSpPr/>
          <p:nvPr/>
        </p:nvCxnSpPr>
        <p:spPr>
          <a:xfrm>
            <a:off x="4699518" y="1744933"/>
            <a:ext cx="0" cy="466847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DBEAE9B6-3ED5-0FC4-3412-A895BE77189E}"/>
              </a:ext>
            </a:extLst>
          </p:cNvPr>
          <p:cNvCxnSpPr/>
          <p:nvPr/>
        </p:nvCxnSpPr>
        <p:spPr>
          <a:xfrm>
            <a:off x="11684294" y="1744933"/>
            <a:ext cx="0" cy="466847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8F61C399-6976-BB3F-F332-F3682CA40238}"/>
              </a:ext>
            </a:extLst>
          </p:cNvPr>
          <p:cNvCxnSpPr/>
          <p:nvPr/>
        </p:nvCxnSpPr>
        <p:spPr>
          <a:xfrm>
            <a:off x="4699518" y="3965137"/>
            <a:ext cx="698477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F1FBB06E-6536-323C-E9EE-F8E5A8D43415}"/>
              </a:ext>
            </a:extLst>
          </p:cNvPr>
          <p:cNvCxnSpPr/>
          <p:nvPr/>
        </p:nvCxnSpPr>
        <p:spPr>
          <a:xfrm>
            <a:off x="8173490" y="1757929"/>
            <a:ext cx="0" cy="465548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A9D5590-5736-B2FD-E43B-4A4A7501B4E7}"/>
              </a:ext>
            </a:extLst>
          </p:cNvPr>
          <p:cNvSpPr txBox="1"/>
          <p:nvPr/>
        </p:nvSpPr>
        <p:spPr>
          <a:xfrm rot="16200000">
            <a:off x="3819265" y="2552166"/>
            <a:ext cx="111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expensive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311E7B-7DBF-EEAC-8EAE-E288573E9EBB}"/>
              </a:ext>
            </a:extLst>
          </p:cNvPr>
          <p:cNvSpPr txBox="1"/>
          <p:nvPr/>
        </p:nvSpPr>
        <p:spPr>
          <a:xfrm rot="16200000">
            <a:off x="3990252" y="5043622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cheap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CA3DA9-2161-A598-D374-8AF6E32E79E3}"/>
              </a:ext>
            </a:extLst>
          </p:cNvPr>
          <p:cNvSpPr txBox="1"/>
          <p:nvPr/>
        </p:nvSpPr>
        <p:spPr>
          <a:xfrm rot="16200000">
            <a:off x="3131237" y="3730544"/>
            <a:ext cx="1731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Feature 2 - Price</a:t>
            </a:r>
            <a:endParaRPr lang="ru-RU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F864AA-132D-9C3F-B520-1F58A8FAE2F6}"/>
              </a:ext>
            </a:extLst>
          </p:cNvPr>
          <p:cNvSpPr txBox="1"/>
          <p:nvPr/>
        </p:nvSpPr>
        <p:spPr>
          <a:xfrm>
            <a:off x="5402492" y="1388597"/>
            <a:ext cx="2418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off-road car</a:t>
            </a:r>
            <a:r>
              <a:rPr lang="ru-RU" dirty="0"/>
              <a:t> (</a:t>
            </a:r>
            <a:r>
              <a:rPr lang="en-US" dirty="0"/>
              <a:t>big power)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83A6D3-BFEA-6B24-C13E-9404D072D03D}"/>
              </a:ext>
            </a:extLst>
          </p:cNvPr>
          <p:cNvSpPr txBox="1"/>
          <p:nvPr/>
        </p:nvSpPr>
        <p:spPr>
          <a:xfrm>
            <a:off x="8743812" y="1404207"/>
            <a:ext cx="282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 power</a:t>
            </a:r>
            <a:r>
              <a:rPr lang="ru-RU" dirty="0"/>
              <a:t> (</a:t>
            </a:r>
            <a:r>
              <a:rPr lang="en-US" dirty="0"/>
              <a:t>passenger car</a:t>
            </a:r>
            <a:r>
              <a:rPr lang="ru-RU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4535F7-0140-E335-C55B-238921638EC4}"/>
              </a:ext>
            </a:extLst>
          </p:cNvPr>
          <p:cNvSpPr txBox="1"/>
          <p:nvPr/>
        </p:nvSpPr>
        <p:spPr>
          <a:xfrm>
            <a:off x="9293716" y="4060509"/>
            <a:ext cx="1278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Popular car</a:t>
            </a:r>
            <a:endParaRPr lang="ru-RU" b="1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C66A53-2EAF-C7DC-82ED-D1A4259B8003}"/>
              </a:ext>
            </a:extLst>
          </p:cNvPr>
          <p:cNvSpPr txBox="1"/>
          <p:nvPr/>
        </p:nvSpPr>
        <p:spPr>
          <a:xfrm>
            <a:off x="5674809" y="1831809"/>
            <a:ext cx="1278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Popular car</a:t>
            </a:r>
            <a:endParaRPr lang="ru-RU" b="1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8012B8-D68E-AA86-4718-EF2FEC44B9D1}"/>
              </a:ext>
            </a:extLst>
          </p:cNvPr>
          <p:cNvSpPr txBox="1"/>
          <p:nvPr/>
        </p:nvSpPr>
        <p:spPr>
          <a:xfrm>
            <a:off x="9478547" y="1757929"/>
            <a:ext cx="1553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Unpopular car</a:t>
            </a:r>
            <a:endParaRPr lang="ru-RU" b="1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3EC1F5-A36F-36A9-5A37-8389328E0609}"/>
              </a:ext>
            </a:extLst>
          </p:cNvPr>
          <p:cNvSpPr txBox="1"/>
          <p:nvPr/>
        </p:nvSpPr>
        <p:spPr>
          <a:xfrm>
            <a:off x="5780201" y="4012823"/>
            <a:ext cx="1553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Unpopular car</a:t>
            </a:r>
            <a:endParaRPr lang="ru-RU" b="1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39C762-F61A-CF1D-046A-7EE5C3E313B1}"/>
              </a:ext>
            </a:extLst>
          </p:cNvPr>
          <p:cNvSpPr txBox="1"/>
          <p:nvPr/>
        </p:nvSpPr>
        <p:spPr>
          <a:xfrm>
            <a:off x="7781003" y="1158604"/>
            <a:ext cx="1921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Feature 1  - Power</a:t>
            </a:r>
            <a:endParaRPr lang="ru-RU" b="1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2120756-AADE-D0FB-7FAD-0C495F3D94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3476" y="5448696"/>
            <a:ext cx="1528761" cy="747712"/>
          </a:xfrm>
          <a:prstGeom prst="rect">
            <a:avLst/>
          </a:prstGeom>
        </p:spPr>
      </p:pic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EED56C48-B8CD-CF76-37CD-A13F19D031CF}"/>
              </a:ext>
            </a:extLst>
          </p:cNvPr>
          <p:cNvCxnSpPr/>
          <p:nvPr/>
        </p:nvCxnSpPr>
        <p:spPr>
          <a:xfrm>
            <a:off x="4699518" y="1744933"/>
            <a:ext cx="698477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03F0EFDE-7D6C-0DB5-2B86-EE7FAA0C9B2E}"/>
              </a:ext>
            </a:extLst>
          </p:cNvPr>
          <p:cNvCxnSpPr/>
          <p:nvPr/>
        </p:nvCxnSpPr>
        <p:spPr>
          <a:xfrm>
            <a:off x="4699518" y="6413409"/>
            <a:ext cx="698477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14F1E02-07FC-31F1-C179-A47523589179}"/>
              </a:ext>
            </a:extLst>
          </p:cNvPr>
          <p:cNvSpPr txBox="1"/>
          <p:nvPr/>
        </p:nvSpPr>
        <p:spPr>
          <a:xfrm>
            <a:off x="-67729" y="2459199"/>
            <a:ext cx="6096000" cy="1282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1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Минский, </a:t>
            </a:r>
            <a:r>
              <a:rPr lang="ru-RU" sz="14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Пайперт</a:t>
            </a:r>
            <a:r>
              <a:rPr lang="ru-RU" sz="1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 Персептроны, 1969 г.</a:t>
            </a:r>
          </a:p>
          <a:p>
            <a:pPr marL="899999" marR="0" lvl="0" indent="-355599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1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Ограничения персептронов</a:t>
            </a:r>
          </a:p>
          <a:p>
            <a:pPr marL="899999" marR="0" lvl="0" indent="-355599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1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XOR</a:t>
            </a:r>
            <a:r>
              <a:rPr lang="en-US" sz="1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проблема</a:t>
            </a:r>
            <a:endParaRPr lang="ru-RU" sz="1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4377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</TotalTime>
  <Words>974</Words>
  <Application>Microsoft Office PowerPoint</Application>
  <PresentationFormat>Широкоэкранный</PresentationFormat>
  <Paragraphs>150</Paragraphs>
  <Slides>27</Slides>
  <Notes>27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5" baseType="lpstr">
      <vt:lpstr>Roboto Medium</vt:lpstr>
      <vt:lpstr>Arial</vt:lpstr>
      <vt:lpstr>Raleway</vt:lpstr>
      <vt:lpstr>Roboto</vt:lpstr>
      <vt:lpstr>Calibri</vt:lpstr>
      <vt:lpstr>Montserrat</vt:lpstr>
      <vt:lpstr>Roboto Light</vt:lpstr>
      <vt:lpstr>Тема Office</vt:lpstr>
      <vt:lpstr>ОБЗОР СОВРЕМЕННОГО СОСТОЯНИЯ ТЕМЫ ИСКУССТВЕННЫЙ ИНТЕЛЛЕКТ И МАШИННОЕ ОБУЧЕНИЕ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ИСКУССТВЕННЫЙ ИНТЕЛЛЕКТ И МАШИННОЕ ОБУЧЕНИЕ</dc:title>
  <dc:creator>User</dc:creator>
  <cp:lastModifiedBy>Ронкин Михаил Владимирович</cp:lastModifiedBy>
  <cp:revision>35</cp:revision>
  <dcterms:created xsi:type="dcterms:W3CDTF">2022-06-09T07:43:07Z</dcterms:created>
  <dcterms:modified xsi:type="dcterms:W3CDTF">2024-12-12T13:14:16Z</dcterms:modified>
</cp:coreProperties>
</file>